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16" r:id="rId3"/>
    <p:sldId id="318" r:id="rId4"/>
    <p:sldId id="319" r:id="rId5"/>
    <p:sldId id="320" r:id="rId6"/>
    <p:sldId id="322" r:id="rId7"/>
    <p:sldId id="324" r:id="rId8"/>
    <p:sldId id="325" r:id="rId9"/>
    <p:sldId id="326" r:id="rId10"/>
    <p:sldId id="327" r:id="rId11"/>
    <p:sldId id="329" r:id="rId12"/>
    <p:sldId id="328" r:id="rId13"/>
    <p:sldId id="330" r:id="rId14"/>
    <p:sldId id="315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C1B92AE-C68F-497A-83A4-295123934625}"/>
              </a:ext>
            </a:extLst>
          </p:cNvPr>
          <p:cNvSpPr txBox="1">
            <a:spLocks/>
          </p:cNvSpPr>
          <p:nvPr/>
        </p:nvSpPr>
        <p:spPr>
          <a:xfrm>
            <a:off x="685800" y="1524000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ctr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8900" dirty="0"/>
              <a:t>Variable aléatoire</a:t>
            </a:r>
            <a:br>
              <a:rPr lang="fr-FR" sz="8900" dirty="0"/>
            </a:br>
            <a:r>
              <a:rPr lang="fr-FR" dirty="0"/>
              <a:t>Série 6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qu’au moins une flèche atteigne la cible ?</a:t>
            </a:r>
          </a:p>
        </p:txBody>
      </p:sp>
    </p:spTree>
    <p:extLst>
      <p:ext uri="{BB962C8B-B14F-4D97-AF65-F5344CB8AC3E}">
        <p14:creationId xmlns:p14="http://schemas.microsoft.com/office/powerpoint/2010/main" val="392755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que plus de deux flèches atteignent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4608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que moins d’une  flèche atteigne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3662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qu’au plus une  flèche n’atteigne pas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42073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Comment note-t-on  la probabilité que la variable X soit au moins égale à 2 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476390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476390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E0919E3-D2D3-4EB4-AFD5-71958FD60188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E0919E3-D2D3-4EB4-AFD5-71958FD601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972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Quelle est  la probabilité que X  prenne des valeurs au plus égales à 2 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382430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382430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4B9399DC-3C95-444F-8E03-DB403A23B326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4B9399DC-3C95-444F-8E03-DB403A23B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863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None/>
            </a:pPr>
            <a:r>
              <a:rPr lang="fr-FR" altLang="fr-FR" sz="3600" dirty="0">
                <a:solidFill>
                  <a:schemeClr val="tx2"/>
                </a:solidFill>
                <a:latin typeface="+mj-lt"/>
              </a:rPr>
              <a:t>Quelle est  la probabilité que X prenne des valeurs strictement supérieures à 1?</a:t>
            </a:r>
            <a:endParaRPr lang="fr-FR" sz="36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7010331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7010331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2A3B8E0-3225-48F5-B6B9-45836E2D26E0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2A3B8E0-3225-48F5-B6B9-45836E2D2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548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800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Une banque constate qu’un produit bancaire a intéressé 10% de sa clientèle.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Un sondage est effectué auprès de 10 clients de la banque, choisis au hasard.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fr-FR" sz="2400" dirty="0">
                <a:latin typeface="+mj-lt"/>
              </a:rPr>
              <a:t>Soit X la variable aléatoire égale au nombre de clients de l’échantillon ayant choisi ce produit.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qu’au moins 2 clients de l’échantillon aient choisi ce produit bancaire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F4C3F2A-D8F1-47E7-B5D2-3608CE1BFDBE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F4C3F2A-D8F1-47E7-B5D2-3608CE1BF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418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800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Une banque constate qu’un produit bancaire a intéressé 10% de sa clientèle.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Un sondage est effectué auprès de 10 clients de la banque, choisis au hasard.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fr-FR" sz="2400" dirty="0">
                <a:latin typeface="+mj-lt"/>
              </a:rPr>
              <a:t>Soit X la variable aléatoire égale au nombre de clients de l’échantillon ayant choisi ce produit.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que moins de 5 clients de l’échantillon aient choisi ce produit bancaire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43410870-E0D4-4FC1-8B07-BC59CA45FBFF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43410870-E0D4-4FC1-8B07-BC59CA45F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79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altLang="fr-FR" sz="4000" dirty="0">
                <a:latin typeface="+mj-lt"/>
              </a:rPr>
              <a:t>Dans chacun des cas suivants, on définit une variable aléatoire X. </a:t>
            </a:r>
          </a:p>
          <a:p>
            <a:pPr marL="0" indent="0">
              <a:buNone/>
            </a:pPr>
            <a:r>
              <a:rPr lang="fr-FR" altLang="fr-FR" sz="4000" dirty="0">
                <a:latin typeface="+mj-lt"/>
              </a:rPr>
              <a:t>Traduire la probabilité demandée en utilisant une égalité ou une inégalité.</a:t>
            </a:r>
          </a:p>
          <a:p>
            <a:pPr marL="0" indent="0">
              <a:buNone/>
            </a:pPr>
            <a:r>
              <a:rPr lang="fr-FR" sz="4000" dirty="0">
                <a:latin typeface="+mj-lt"/>
              </a:rPr>
              <a:t>Aucun calcul de probabilité n’est demandé.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que </a:t>
            </a:r>
            <a:r>
              <a:rPr lang="fr-FR" sz="3200" dirty="0">
                <a:solidFill>
                  <a:schemeClr val="tx2"/>
                </a:solidFill>
              </a:rPr>
              <a:t>trois flèches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</a:rPr>
              <a:t> atteignent </a:t>
            </a:r>
            <a:r>
              <a:rPr lang="fr-FR" sz="3200" dirty="0">
                <a:solidFill>
                  <a:schemeClr val="tx2"/>
                </a:solidFill>
                <a:latin typeface="+mj-lt"/>
              </a:rPr>
              <a:t>la cible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0E3776F-ED83-4F03-88DF-451A4E2A37E9}"/>
                  </a:ext>
                </a:extLst>
              </p:cNvPr>
              <p:cNvSpPr txBox="1"/>
              <p:nvPr/>
            </p:nvSpPr>
            <p:spPr>
              <a:xfrm>
                <a:off x="3365866" y="4752000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0E3776F-ED83-4F03-88DF-451A4E2A3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4752000"/>
                <a:ext cx="2412268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035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qu’au moins une flèche atteigne la cible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227898C-2233-433C-895E-9A1F9C45BEE3}"/>
                  </a:ext>
                </a:extLst>
              </p:cNvPr>
              <p:cNvSpPr txBox="1"/>
              <p:nvPr/>
            </p:nvSpPr>
            <p:spPr>
              <a:xfrm>
                <a:off x="2600781" y="4752000"/>
                <a:ext cx="394243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fr-FR" sz="400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</m:t>
                          </m:r>
                          <m: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fr-FR" sz="4000" b="0" i="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=1−</m:t>
                      </m:r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 </m:t>
                      </m:r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227898C-2233-433C-895E-9A1F9C45BE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0781" y="4752000"/>
                <a:ext cx="3942438" cy="132343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374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que plus de deux  flèches atteignent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752DA7E3-AA78-4132-A88B-A2352A836B25}"/>
                  </a:ext>
                </a:extLst>
              </p:cNvPr>
              <p:cNvSpPr txBox="1"/>
              <p:nvPr/>
            </p:nvSpPr>
            <p:spPr>
              <a:xfrm>
                <a:off x="3365866" y="4752000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000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fr-FR" sz="400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FR" sz="40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a:rPr lang="fr-FR" sz="40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&gt;2</m:t>
                        </m:r>
                      </m:e>
                    </m:d>
                  </m:oMath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752DA7E3-AA78-4132-A88B-A2352A836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4752000"/>
                <a:ext cx="2412268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300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que moins d’une  flèche atteigne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A917673-7C96-4D86-BC4A-50AE7280F186}"/>
                  </a:ext>
                </a:extLst>
              </p:cNvPr>
              <p:cNvSpPr txBox="1"/>
              <p:nvPr/>
            </p:nvSpPr>
            <p:spPr>
              <a:xfrm>
                <a:off x="2123728" y="4752000"/>
                <a:ext cx="532859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&lt;1</m:t>
                          </m:r>
                        </m:e>
                      </m:d>
                    </m:oMath>
                  </m:oMathPara>
                </a14:m>
                <a:endParaRPr lang="fr-FR" sz="4000" b="0" i="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A917673-7C96-4D86-BC4A-50AE7280F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4752000"/>
                <a:ext cx="5328592" cy="132343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97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24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Quelle est la probabilité qu’au plus une  flèche n’atteigne pas la cible ?</a:t>
            </a:r>
          </a:p>
          <a:p>
            <a:pPr marL="0" indent="0">
              <a:buNone/>
            </a:pPr>
            <a:endParaRPr lang="fr-FR" sz="32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2CF60C-9FB1-4761-8CF3-51CC5E258C72}"/>
                  </a:ext>
                </a:extLst>
              </p:cNvPr>
              <p:cNvSpPr txBox="1"/>
              <p:nvPr/>
            </p:nvSpPr>
            <p:spPr>
              <a:xfrm>
                <a:off x="344774" y="4509120"/>
                <a:ext cx="834202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FF0000"/>
                    </a:solidFill>
                    <a:latin typeface="+mj-lt"/>
                  </a:rPr>
                  <a:t>0 ou 1 </a:t>
                </a:r>
                <a:r>
                  <a:rPr lang="fr-FR" sz="3600">
                    <a:solidFill>
                      <a:srgbClr val="FF0000"/>
                    </a:solidFill>
                    <a:latin typeface="+mj-lt"/>
                  </a:rPr>
                  <a:t>flèche n’atteint </a:t>
                </a:r>
                <a:r>
                  <a:rPr lang="fr-FR" sz="3600" dirty="0">
                    <a:solidFill>
                      <a:srgbClr val="FF0000"/>
                    </a:solidFill>
                    <a:latin typeface="+mj-lt"/>
                  </a:rPr>
                  <a:t>pas la cible</a:t>
                </a: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</a:rPr>
                  <a:t>4 ou 5 atteignent la cible.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fr-FR" sz="40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</m:t>
                          </m:r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2CF60C-9FB1-4761-8CF3-51CC5E258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74" y="4509120"/>
                <a:ext cx="8342026" cy="1815882"/>
              </a:xfrm>
              <a:prstGeom prst="rect">
                <a:avLst/>
              </a:prstGeom>
              <a:blipFill>
                <a:blip r:embed="rId2"/>
                <a:stretch>
                  <a:fillRect t="-536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542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Font typeface="Wingdings 2"/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Comment note-t-on  la probabilité que la variable X prenne la valeur 2 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271703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271703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35564836-7F42-4BB6-9422-F7E6F9BDC516}"/>
                  </a:ext>
                </a:extLst>
              </p:cNvPr>
              <p:cNvSpPr txBox="1"/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000" i="0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00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35564836-7F42-4BB6-9422-F7E6F9BDC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866" y="5599633"/>
                <a:ext cx="24122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451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Font typeface="Wingdings 2"/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Comment note-t-on  la probabilité que la variable X soit au moins égale à 2 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1104422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1104422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90674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Comment note-t-on  la probabilité que la variable X prenne des valeurs au plus égales à 2 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2123043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2123043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7637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>
              <a:buFont typeface="Wingdings 2"/>
              <a:buNone/>
            </a:pPr>
            <a:endParaRPr lang="fr-FR" altLang="fr-FR" sz="4000" dirty="0">
              <a:latin typeface="+mj-lt"/>
            </a:endParaRPr>
          </a:p>
          <a:p>
            <a:pPr marL="0" indent="0" algn="ctr">
              <a:buNone/>
            </a:pPr>
            <a:r>
              <a:rPr lang="fr-FR" altLang="fr-FR" sz="4000" dirty="0">
                <a:solidFill>
                  <a:schemeClr val="tx2"/>
                </a:solidFill>
                <a:latin typeface="+mj-lt"/>
              </a:rPr>
              <a:t>Quelle est  la probabilité que la variable X prenne des valeurs strictement supérieures à 1?</a:t>
            </a:r>
            <a:endParaRPr lang="fr-FR" sz="40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4273129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4000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4000" dirty="0">
                              <a:latin typeface="+mj-lt"/>
                            </a:rPr>
                            <a:t>P(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fr-FR" sz="4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4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4000" dirty="0">
                              <a:latin typeface="+mj-lt"/>
                            </a:rPr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40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40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4000" dirty="0"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6">
                <a:extLst>
                  <a:ext uri="{FF2B5EF4-FFF2-40B4-BE49-F238E27FC236}">
                    <a16:creationId xmlns:a16="http://schemas.microsoft.com/office/drawing/2014/main" id="{B6D759EC-27DF-40B5-BE09-9772224C77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4273129"/>
                  </p:ext>
                </p:extLst>
              </p:nvPr>
            </p:nvGraphicFramePr>
            <p:xfrm>
              <a:off x="1524000" y="2117421"/>
              <a:ext cx="6473698" cy="14020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9698">
                      <a:extLst>
                        <a:ext uri="{9D8B030D-6E8A-4147-A177-3AD203B41FA5}">
                          <a16:colId xmlns:a16="http://schemas.microsoft.com/office/drawing/2014/main" val="35755308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9848009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156309967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230694427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519276390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5517" r="-170127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9813366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06" t="-116522" r="-170127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37725" t="-116522" r="-3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37725" t="-116522" r="-202395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40361" t="-116522" r="-103614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37126" t="-116522" r="-2994" b="-3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7747131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66368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800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dirty="0">
                <a:latin typeface="+mj-lt"/>
              </a:rPr>
              <a:t>Une banque constate qu’un produit bancaire a intéressé 10% de sa clientèle.</a:t>
            </a:r>
          </a:p>
          <a:p>
            <a:pPr marL="0" indent="0">
              <a:buNone/>
            </a:pPr>
            <a:r>
              <a:rPr lang="fr-FR" sz="2800" dirty="0">
                <a:latin typeface="+mj-lt"/>
              </a:rPr>
              <a:t>Un sondage est effectué auprès de 10 clients de la banque, choisis au hasard.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fr-FR" sz="2800" dirty="0">
                <a:latin typeface="+mj-lt"/>
              </a:rPr>
              <a:t>Soit X la variable aléatoire égale au nombre de clients de l’échantillon intéressés par ce produit.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</a:t>
            </a:r>
            <a:r>
              <a:rPr lang="fr-FR" sz="3200">
                <a:solidFill>
                  <a:schemeClr val="tx2"/>
                </a:solidFill>
                <a:latin typeface="+mj-lt"/>
              </a:rPr>
              <a:t>qu’au moins </a:t>
            </a:r>
            <a:r>
              <a:rPr lang="fr-FR" sz="3200" dirty="0">
                <a:solidFill>
                  <a:schemeClr val="tx2"/>
                </a:solidFill>
                <a:latin typeface="+mj-lt"/>
              </a:rPr>
              <a:t>2 clients de l’échantillon aient choisi ce produit bancaire ?</a:t>
            </a:r>
          </a:p>
        </p:txBody>
      </p:sp>
    </p:spTree>
    <p:extLst>
      <p:ext uri="{BB962C8B-B14F-4D97-AF65-F5344CB8AC3E}">
        <p14:creationId xmlns:p14="http://schemas.microsoft.com/office/powerpoint/2010/main" val="3387947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800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dirty="0">
                <a:latin typeface="+mj-lt"/>
              </a:rPr>
              <a:t>Une banque constate qu’un produit bancaire a intéressé 10% de sa clientèle.</a:t>
            </a:r>
          </a:p>
          <a:p>
            <a:pPr marL="0" indent="0">
              <a:buNone/>
            </a:pPr>
            <a:r>
              <a:rPr lang="fr-FR" sz="2800" dirty="0">
                <a:latin typeface="+mj-lt"/>
              </a:rPr>
              <a:t>Un sondage est effectué auprès de 10 clients de la banque, choisis au hasard.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fr-FR" sz="2800" dirty="0">
                <a:latin typeface="+mj-lt"/>
              </a:rPr>
              <a:t>Soit X la variable aléatoire égale au nombre de clients de l’échantillon ayant choisi ce produit.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que moins de 5 clients de l’échantillon aient choisi ce produit bancaire ?</a:t>
            </a:r>
          </a:p>
        </p:txBody>
      </p:sp>
    </p:spTree>
    <p:extLst>
      <p:ext uri="{BB962C8B-B14F-4D97-AF65-F5344CB8AC3E}">
        <p14:creationId xmlns:p14="http://schemas.microsoft.com/office/powerpoint/2010/main" val="3273120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0DF2247-4E0F-4FE1-928C-3DC70A05F666}"/>
              </a:ext>
            </a:extLst>
          </p:cNvPr>
          <p:cNvSpPr txBox="1">
            <a:spLocks/>
          </p:cNvSpPr>
          <p:nvPr/>
        </p:nvSpPr>
        <p:spPr>
          <a:xfrm>
            <a:off x="457200" y="1628800"/>
            <a:ext cx="8229600" cy="46958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+mj-lt"/>
              </a:rPr>
              <a:t>Un tireur à l’arc atteint sa cible avec une probabilité égale à 0,6. Au cours d’une compétition, le tireur dispose de 5 flèches. </a:t>
            </a:r>
          </a:p>
          <a:p>
            <a:pPr marL="0" indent="0">
              <a:buNone/>
            </a:pPr>
            <a:r>
              <a:rPr lang="fr-FR" sz="3200" dirty="0">
                <a:latin typeface="+mj-lt"/>
              </a:rPr>
              <a:t>Y est la variable aléatoire qui compte le nombre de flèches qui atteignent la cible au bout de 5 essais.</a:t>
            </a:r>
          </a:p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Comment note-t-on la probabilité que trois flèches atteignent la cible ?</a:t>
            </a:r>
          </a:p>
        </p:txBody>
      </p:sp>
    </p:spTree>
    <p:extLst>
      <p:ext uri="{BB962C8B-B14F-4D97-AF65-F5344CB8AC3E}">
        <p14:creationId xmlns:p14="http://schemas.microsoft.com/office/powerpoint/2010/main" val="21736803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816</TotalTime>
  <Words>1295</Words>
  <Application>Microsoft Office PowerPoint</Application>
  <PresentationFormat>Affichage à l'écran (4:3)</PresentationFormat>
  <Paragraphs>214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Calibri</vt:lpstr>
      <vt:lpstr>Cambria Math</vt:lpstr>
      <vt:lpstr>Constantia</vt:lpstr>
      <vt:lpstr>Wingdings 2</vt:lpstr>
      <vt:lpstr>Débit</vt:lpstr>
      <vt:lpstr>Présentation PowerPoint</vt:lpstr>
      <vt:lpstr>Présentation PowerPoint</vt:lpstr>
      <vt:lpstr>Question 0 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christine coitout</cp:lastModifiedBy>
  <cp:revision>131</cp:revision>
  <dcterms:created xsi:type="dcterms:W3CDTF">2017-06-06T15:31:06Z</dcterms:created>
  <dcterms:modified xsi:type="dcterms:W3CDTF">2020-09-11T16:55:24Z</dcterms:modified>
</cp:coreProperties>
</file>